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sldIdLst>
    <p:sldId id="289" r:id="rId2"/>
    <p:sldId id="281" r:id="rId3"/>
    <p:sldId id="284" r:id="rId4"/>
    <p:sldId id="278" r:id="rId5"/>
    <p:sldId id="259" r:id="rId6"/>
    <p:sldId id="279" r:id="rId7"/>
    <p:sldId id="260" r:id="rId8"/>
    <p:sldId id="285" r:id="rId9"/>
    <p:sldId id="261" r:id="rId10"/>
    <p:sldId id="288" r:id="rId11"/>
    <p:sldId id="287" r:id="rId12"/>
    <p:sldId id="264" r:id="rId13"/>
    <p:sldId id="265" r:id="rId14"/>
  </p:sldIdLst>
  <p:sldSz cx="9144000" cy="6858000" type="screen4x3"/>
  <p:notesSz cx="6858000" cy="9144000"/>
  <p:custDataLst>
    <p:tags r:id="rId16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F99FF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40" autoAdjust="0"/>
  </p:normalViewPr>
  <p:slideViewPr>
    <p:cSldViewPr>
      <p:cViewPr varScale="1">
        <p:scale>
          <a:sx n="107" d="100"/>
          <a:sy n="107" d="100"/>
        </p:scale>
        <p:origin x="-10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216" y="-10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Relationship Id="rId4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Time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Times" charset="0"/>
              </a:defRPr>
            </a:lvl1pPr>
          </a:lstStyle>
          <a:p>
            <a:pPr>
              <a:defRPr/>
            </a:pPr>
            <a:fld id="{5549B13C-9D50-4898-BBBB-43EF371339B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7AB512-CB3E-4873-A3F6-87D6FAD2BCB2}" type="slidenum">
              <a:rPr lang="en-US" altLang="en-US">
                <a:latin typeface="Times" pitchFamily="18" charset="0"/>
              </a:rPr>
              <a:pPr/>
              <a:t>2</a:t>
            </a:fld>
            <a:endParaRPr lang="en-US" altLang="en-US">
              <a:latin typeface="Times" pitchFamily="18" charset="0"/>
            </a:endParaRPr>
          </a:p>
        </p:txBody>
      </p:sp>
      <p:sp>
        <p:nvSpPr>
          <p:cNvPr id="2253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7" tIns="44450" rIns="90487" bIns="44450"/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2253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C612D7-BB30-4629-BDD4-20352B1E0447}" type="slidenum">
              <a:rPr lang="en-US" altLang="en-US">
                <a:latin typeface="Times" pitchFamily="18" charset="0"/>
              </a:rPr>
              <a:pPr/>
              <a:t>3</a:t>
            </a:fld>
            <a:endParaRPr lang="en-US" altLang="en-US">
              <a:latin typeface="Times" pitchFamily="18" charset="0"/>
            </a:endParaRP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7" tIns="44450" rIns="90487" bIns="44450"/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23556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CABB14-5C33-4ABF-8908-F814E0349191}" type="slidenum">
              <a:rPr lang="en-US" altLang="en-US">
                <a:latin typeface="Times" pitchFamily="18" charset="0"/>
              </a:rPr>
              <a:pPr/>
              <a:t>4</a:t>
            </a:fld>
            <a:endParaRPr lang="en-US" altLang="en-US">
              <a:latin typeface="Times" pitchFamily="18" charset="0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7" tIns="44450" rIns="90487" bIns="44450"/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24580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A44C54-E5C4-46D2-B7EE-B7F43F83B39C}" type="slidenum">
              <a:rPr lang="en-US" altLang="en-US">
                <a:latin typeface="Times" pitchFamily="18" charset="0"/>
              </a:rPr>
              <a:pPr/>
              <a:t>5</a:t>
            </a:fld>
            <a:endParaRPr lang="en-US" altLang="en-US">
              <a:latin typeface="Times" pitchFamily="18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EB95240-D5AD-408E-A40E-1F443235F003}" type="slidenum">
              <a:rPr lang="en-US" altLang="en-US">
                <a:latin typeface="Times" pitchFamily="18" charset="0"/>
              </a:rPr>
              <a:pPr/>
              <a:t>6</a:t>
            </a:fld>
            <a:endParaRPr lang="en-US" altLang="en-US">
              <a:latin typeface="Times" pitchFamily="18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altLang="en-US" smtClean="0">
              <a:latin typeface="Times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E4B8A4-5936-4D5C-BF90-823C2CEF4518}" type="slidenum">
              <a:rPr lang="en-US" altLang="en-US">
                <a:latin typeface="Times" pitchFamily="18" charset="0"/>
              </a:rPr>
              <a:pPr/>
              <a:t>11</a:t>
            </a:fld>
            <a:endParaRPr lang="en-US" altLang="en-US">
              <a:latin typeface="Times" pitchFamily="18" charset="0"/>
            </a:endParaRPr>
          </a:p>
        </p:txBody>
      </p:sp>
      <p:sp>
        <p:nvSpPr>
          <p:cNvPr id="2765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0487" tIns="44450" rIns="90487" bIns="44450"/>
          <a:lstStyle/>
          <a:p>
            <a:endParaRPr lang="en-US" altLang="en-US" smtClean="0">
              <a:latin typeface="Times" pitchFamily="18" charset="0"/>
            </a:endParaRPr>
          </a:p>
        </p:txBody>
      </p:sp>
      <p:sp>
        <p:nvSpPr>
          <p:cNvPr id="27652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3F924-7F6D-404C-97AC-B7AD9DADFF3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0D92F-7A87-4538-8A11-4654B1C642A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EDBFE-ECFA-4F03-A3BC-1A460D27C57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109A5-21CA-4AD1-BEE5-6A17E0F4E41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AA6D4-BA5C-4F93-A903-AADE1BC001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3A012-0AF8-4EB9-9A3B-B9805372A8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BDA01A-A0EC-4ECA-A4A7-D60CEAA923A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B80DA-F34D-47E7-A721-35CCA0E693D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2B113-F354-4499-AB55-DE8012EC03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F7B44-CA4F-4ABD-908E-7BE6640E7CD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E03388-3E5F-4576-BBF9-B6B9B327280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C9BFF-8966-4EDC-B461-4D8AA5DE14C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C124C-F77C-4A57-9F56-7B4C701CCB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524E1-E3C2-4037-A8C2-881C8056070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Time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latin typeface="Times" charset="0"/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latin typeface="Times" charset="0"/>
              </a:defRPr>
            </a:lvl1pPr>
          </a:lstStyle>
          <a:p>
            <a:pPr>
              <a:defRPr/>
            </a:pPr>
            <a:fld id="{4ECE0256-6082-4932-91C4-A5B0B5DCD5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6" Type="http://schemas.openxmlformats.org/officeDocument/2006/relationships/image" Target="../media/image1.png"/><Relationship Id="rId5" Type="http://schemas.openxmlformats.org/officeDocument/2006/relationships/image" Target="../media/image19.wmf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5" Type="http://schemas.openxmlformats.org/officeDocument/2006/relationships/image" Target="../media/image1.png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5" Type="http://schemas.openxmlformats.org/officeDocument/2006/relationships/image" Target="../media/image1.png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1.png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1.bin"/><Relationship Id="rId4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7" Type="http://schemas.openxmlformats.org/officeDocument/2006/relationships/image" Target="../media/image1.png"/><Relationship Id="rId2" Type="http://schemas.openxmlformats.org/officeDocument/2006/relationships/tags" Target="../tags/tag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6.png"/><Relationship Id="rId4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slideLayout" Target="../slideLayouts/slideLayout13.xml"/><Relationship Id="rId7" Type="http://schemas.openxmlformats.org/officeDocument/2006/relationships/oleObject" Target="../embeddings/oleObject5.bin"/><Relationship Id="rId2" Type="http://schemas.openxmlformats.org/officeDocument/2006/relationships/tags" Target="../tags/tag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7.bin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.xml"/><Relationship Id="rId7" Type="http://schemas.openxmlformats.org/officeDocument/2006/relationships/oleObject" Target="../embeddings/oleObject10.bin"/><Relationship Id="rId2" Type="http://schemas.openxmlformats.org/officeDocument/2006/relationships/tags" Target="../tags/tag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9.bin"/><Relationship Id="rId5" Type="http://schemas.openxmlformats.org/officeDocument/2006/relationships/oleObject" Target="../embeddings/oleObject8.bin"/><Relationship Id="rId4" Type="http://schemas.openxmlformats.org/officeDocument/2006/relationships/image" Target="../media/image1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54088"/>
            <a:ext cx="9144000" cy="766877"/>
          </a:xfrm>
          <a:noFill/>
        </p:spPr>
        <p:txBody>
          <a:bodyPr lIns="90487" tIns="44450" rIns="90487" bIns="44450">
            <a:spAutoFit/>
          </a:bodyPr>
          <a:lstStyle/>
          <a:p>
            <a:endParaRPr lang="en-US" dirty="0" smtClean="0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304800" y="3407690"/>
            <a:ext cx="8686800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 anchor="ctr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4800" dirty="0" smtClean="0">
                <a:latin typeface="Impact" pitchFamily="34" charset="0"/>
              </a:rPr>
              <a:t>Finding the  </a:t>
            </a:r>
            <a:r>
              <a:rPr lang="en-US" sz="4800" dirty="0" smtClean="0">
                <a:latin typeface="Impact" pitchFamily="34" charset="0"/>
              </a:rPr>
              <a:t>Slope </a:t>
            </a:r>
            <a:r>
              <a:rPr lang="en-US" sz="4800" dirty="0" smtClean="0">
                <a:latin typeface="Impact" pitchFamily="34" charset="0"/>
              </a:rPr>
              <a:t>of a line</a:t>
            </a:r>
            <a:endParaRPr lang="en-US" sz="4800" dirty="0">
              <a:latin typeface="Impact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304800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PQuestion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8610600" cy="1143000"/>
          </a:xfrm>
        </p:spPr>
        <p:txBody>
          <a:bodyPr/>
          <a:lstStyle/>
          <a:p>
            <a:r>
              <a:rPr lang="en-US" altLang="en-US" sz="3200" dirty="0" smtClean="0"/>
              <a:t>Determine the slope of the line </a:t>
            </a:r>
            <a:r>
              <a:rPr lang="en-US" altLang="en-US" sz="3200" dirty="0" smtClean="0"/>
              <a:t>shown below.</a:t>
            </a:r>
            <a:endParaRPr lang="en-US" sz="3200" dirty="0" smtClean="0"/>
          </a:p>
        </p:txBody>
      </p:sp>
      <p:pic>
        <p:nvPicPr>
          <p:cNvPr id="14339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2743200"/>
            <a:ext cx="2197100" cy="309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4340" name="TPAnswers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533400" y="3124200"/>
            <a:ext cx="2133600" cy="25146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1800" dirty="0" smtClean="0"/>
              <a:t>-2</a:t>
            </a:r>
          </a:p>
          <a:p>
            <a:pPr marL="609600" indent="-609600">
              <a:buFontTx/>
              <a:buAutoNum type="arabicPeriod"/>
            </a:pPr>
            <a:r>
              <a:rPr lang="en-US" sz="1800" dirty="0" smtClean="0"/>
              <a:t>-½</a:t>
            </a:r>
          </a:p>
          <a:p>
            <a:pPr marL="609600" indent="-609600">
              <a:buFontTx/>
              <a:buAutoNum type="arabicPeriod"/>
            </a:pPr>
            <a:r>
              <a:rPr lang="en-US" sz="1800" dirty="0" smtClean="0"/>
              <a:t>½</a:t>
            </a:r>
          </a:p>
          <a:p>
            <a:pPr marL="609600" indent="-609600">
              <a:buFontTx/>
              <a:buAutoNum type="arabicPeriod"/>
            </a:pPr>
            <a:r>
              <a:rPr lang="en-US" sz="1800" dirty="0" smtClean="0"/>
              <a:t>2</a:t>
            </a:r>
          </a:p>
        </p:txBody>
      </p:sp>
      <p:sp>
        <p:nvSpPr>
          <p:cNvPr id="100466" name="CorShape1"/>
          <p:cNvSpPr>
            <a:spLocks/>
          </p:cNvSpPr>
          <p:nvPr>
            <p:custDataLst>
              <p:tags r:id="rId3"/>
            </p:custDataLst>
          </p:nvPr>
        </p:nvSpPr>
        <p:spPr bwMode="auto">
          <a:xfrm rot="10800000">
            <a:off x="304800" y="3200400"/>
            <a:ext cx="292100" cy="292100"/>
          </a:xfrm>
          <a:custGeom>
            <a:avLst/>
            <a:gdLst/>
            <a:ahLst/>
            <a:cxnLst>
              <a:cxn ang="0">
                <a:pos x="816" y="672"/>
              </a:cxn>
              <a:cxn ang="0">
                <a:pos x="960" y="336"/>
              </a:cxn>
              <a:cxn ang="0">
                <a:pos x="576" y="0"/>
              </a:cxn>
              <a:cxn ang="0">
                <a:pos x="0" y="912"/>
              </a:cxn>
              <a:cxn ang="0">
                <a:pos x="0" y="1104"/>
              </a:cxn>
              <a:cxn ang="0">
                <a:pos x="624" y="336"/>
              </a:cxn>
              <a:cxn ang="0">
                <a:pos x="816" y="672"/>
              </a:cxn>
            </a:cxnLst>
            <a:rect l="0" t="0" r="r" b="b"/>
            <a:pathLst>
              <a:path w="960" h="1104">
                <a:moveTo>
                  <a:pt x="816" y="672"/>
                </a:moveTo>
                <a:lnTo>
                  <a:pt x="960" y="336"/>
                </a:lnTo>
                <a:lnTo>
                  <a:pt x="576" y="0"/>
                </a:lnTo>
                <a:lnTo>
                  <a:pt x="0" y="912"/>
                </a:lnTo>
                <a:lnTo>
                  <a:pt x="0" y="1104"/>
                </a:lnTo>
                <a:lnTo>
                  <a:pt x="624" y="336"/>
                </a:lnTo>
                <a:lnTo>
                  <a:pt x="816" y="672"/>
                </a:lnTo>
                <a:close/>
              </a:path>
            </a:pathLst>
          </a:custGeom>
          <a:solidFill>
            <a:srgbClr val="00C800"/>
          </a:solidFill>
          <a:ln w="9525">
            <a:noFill/>
            <a:round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Times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0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0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304800"/>
            <a:ext cx="77724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 algn="ctr"/>
            <a:endParaRPr lang="en-US" altLang="en-US" sz="1800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98307" name="Rectangle 3"/>
          <p:cNvSpPr>
            <a:spLocks noChangeArrowheads="1"/>
          </p:cNvSpPr>
          <p:nvPr/>
        </p:nvSpPr>
        <p:spPr bwMode="auto">
          <a:xfrm>
            <a:off x="1143000" y="6096000"/>
            <a:ext cx="66294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algn="ctr">
              <a:spcBef>
                <a:spcPct val="20000"/>
              </a:spcBef>
            </a:pPr>
            <a:r>
              <a:rPr lang="en-US" altLang="en-US" sz="1800" dirty="0" smtClean="0">
                <a:latin typeface="+mj-lt"/>
              </a:rPr>
              <a:t>(Note the direction of the line; the </a:t>
            </a:r>
            <a:r>
              <a:rPr lang="en-US" altLang="en-US" sz="1800" dirty="0" smtClean="0">
                <a:latin typeface="+mj-lt"/>
              </a:rPr>
              <a:t>slope </a:t>
            </a:r>
            <a:r>
              <a:rPr lang="en-US" altLang="en-US" sz="1800" dirty="0">
                <a:latin typeface="+mj-lt"/>
              </a:rPr>
              <a:t>is negative).</a:t>
            </a:r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219200"/>
            <a:ext cx="2197100" cy="3098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98309" name="Text Box 5"/>
          <p:cNvSpPr txBox="1">
            <a:spLocks noChangeArrowheads="1"/>
          </p:cNvSpPr>
          <p:nvPr/>
        </p:nvSpPr>
        <p:spPr bwMode="auto">
          <a:xfrm>
            <a:off x="3200400" y="2362200"/>
            <a:ext cx="31290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chemeClr val="hlink"/>
                </a:solidFill>
                <a:latin typeface="+mj-lt"/>
              </a:rPr>
              <a:t>2</a:t>
            </a:r>
            <a:endParaRPr lang="en-US" altLang="en-US" sz="1800">
              <a:latin typeface="+mj-lt"/>
            </a:endParaRPr>
          </a:p>
        </p:txBody>
      </p:sp>
      <p:sp>
        <p:nvSpPr>
          <p:cNvPr id="98310" name="Line 6"/>
          <p:cNvSpPr>
            <a:spLocks noChangeShapeType="1"/>
          </p:cNvSpPr>
          <p:nvPr/>
        </p:nvSpPr>
        <p:spPr bwMode="auto">
          <a:xfrm flipV="1">
            <a:off x="3124200" y="2133600"/>
            <a:ext cx="0" cy="8382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98311" name="Line 7"/>
          <p:cNvSpPr>
            <a:spLocks noChangeShapeType="1"/>
          </p:cNvSpPr>
          <p:nvPr/>
        </p:nvSpPr>
        <p:spPr bwMode="auto">
          <a:xfrm flipH="1">
            <a:off x="2667000" y="2133600"/>
            <a:ext cx="4572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98312" name="Rectangle 8"/>
          <p:cNvSpPr>
            <a:spLocks noChangeArrowheads="1"/>
          </p:cNvSpPr>
          <p:nvPr/>
        </p:nvSpPr>
        <p:spPr bwMode="auto">
          <a:xfrm>
            <a:off x="2743200" y="1676400"/>
            <a:ext cx="389850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en-US" sz="1800" b="1">
                <a:solidFill>
                  <a:schemeClr val="hlink"/>
                </a:solidFill>
                <a:latin typeface="+mj-lt"/>
              </a:rPr>
              <a:t>-1</a:t>
            </a:r>
          </a:p>
        </p:txBody>
      </p:sp>
      <p:pic>
        <p:nvPicPr>
          <p:cNvPr id="98313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4419600"/>
            <a:ext cx="2438400" cy="102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314" name="Oval 10"/>
          <p:cNvSpPr>
            <a:spLocks noChangeArrowheads="1"/>
          </p:cNvSpPr>
          <p:nvPr/>
        </p:nvSpPr>
        <p:spPr bwMode="auto">
          <a:xfrm>
            <a:off x="2606675" y="2085975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98315" name="Oval 11"/>
          <p:cNvSpPr>
            <a:spLocks noChangeArrowheads="1"/>
          </p:cNvSpPr>
          <p:nvPr/>
        </p:nvSpPr>
        <p:spPr bwMode="auto">
          <a:xfrm>
            <a:off x="3041650" y="2909888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98316" name="Oval 12"/>
          <p:cNvSpPr>
            <a:spLocks noChangeArrowheads="1"/>
          </p:cNvSpPr>
          <p:nvPr/>
        </p:nvSpPr>
        <p:spPr bwMode="auto">
          <a:xfrm>
            <a:off x="3417888" y="3741738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98317" name="Oval 13"/>
          <p:cNvSpPr>
            <a:spLocks noChangeArrowheads="1"/>
          </p:cNvSpPr>
          <p:nvPr/>
        </p:nvSpPr>
        <p:spPr bwMode="auto">
          <a:xfrm>
            <a:off x="2198688" y="1303338"/>
            <a:ext cx="152400" cy="152400"/>
          </a:xfrm>
          <a:prstGeom prst="ellipse">
            <a:avLst/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98318" name="Text Box 14"/>
          <p:cNvSpPr txBox="1">
            <a:spLocks noChangeArrowheads="1"/>
          </p:cNvSpPr>
          <p:nvPr/>
        </p:nvSpPr>
        <p:spPr bwMode="auto">
          <a:xfrm>
            <a:off x="4114800" y="1066800"/>
            <a:ext cx="4800600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latin typeface="+mj-lt"/>
              </a:rPr>
              <a:t>Find </a:t>
            </a:r>
            <a:r>
              <a:rPr lang="en-US" dirty="0" smtClean="0">
                <a:latin typeface="+mj-lt"/>
              </a:rPr>
              <a:t>coordinates for the points on </a:t>
            </a:r>
            <a:r>
              <a:rPr lang="en-US" dirty="0">
                <a:latin typeface="+mj-lt"/>
              </a:rPr>
              <a:t>the </a:t>
            </a:r>
            <a:r>
              <a:rPr lang="en-US" dirty="0" smtClean="0">
                <a:latin typeface="+mj-lt"/>
              </a:rPr>
              <a:t>graph, then</a:t>
            </a:r>
            <a:r>
              <a:rPr lang="en-US" sz="1800" dirty="0" smtClean="0">
                <a:latin typeface="+mj-lt"/>
              </a:rPr>
              <a:t> </a:t>
            </a:r>
          </a:p>
          <a:p>
            <a:endParaRPr lang="en-US" sz="1800" dirty="0">
              <a:latin typeface="+mj-lt"/>
            </a:endParaRPr>
          </a:p>
          <a:p>
            <a:r>
              <a:rPr lang="en-US" dirty="0" smtClean="0">
                <a:latin typeface="+mj-lt"/>
              </a:rPr>
              <a:t>Using </a:t>
            </a:r>
            <a:r>
              <a:rPr lang="en-US" dirty="0">
                <a:latin typeface="+mj-lt"/>
              </a:rPr>
              <a:t>two of </a:t>
            </a:r>
            <a:r>
              <a:rPr lang="en-US" dirty="0" smtClean="0">
                <a:latin typeface="+mj-lt"/>
              </a:rPr>
              <a:t>these points and applying rise </a:t>
            </a:r>
            <a:r>
              <a:rPr lang="en-US" dirty="0">
                <a:latin typeface="+mj-lt"/>
              </a:rPr>
              <a:t>over </a:t>
            </a:r>
            <a:r>
              <a:rPr lang="en-US" dirty="0" smtClean="0">
                <a:latin typeface="+mj-lt"/>
              </a:rPr>
              <a:t>run, find the </a:t>
            </a:r>
            <a:r>
              <a:rPr lang="en-US" dirty="0" smtClean="0">
                <a:solidFill>
                  <a:srgbClr val="7030A0"/>
                </a:solidFill>
                <a:latin typeface="+mj-lt"/>
              </a:rPr>
              <a:t>slope of the line </a:t>
            </a:r>
            <a:r>
              <a:rPr lang="en-US" dirty="0" smtClean="0">
                <a:latin typeface="+mj-lt"/>
              </a:rPr>
              <a:t>that passes through them.</a:t>
            </a:r>
            <a:endParaRPr lang="en-US" dirty="0">
              <a:latin typeface="+mj-lt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8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8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83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307" grpId="0" autoUpdateAnimBg="0"/>
      <p:bldP spid="98309" grpId="0"/>
      <p:bldP spid="98310" grpId="0" animBg="1"/>
      <p:bldP spid="98311" grpId="0" animBg="1"/>
      <p:bldP spid="98312" grpId="0"/>
      <p:bldP spid="98314" grpId="0" animBg="1"/>
      <p:bldP spid="98315" grpId="0" animBg="1"/>
      <p:bldP spid="98316" grpId="0" animBg="1"/>
      <p:bldP spid="98317" grpId="0" animBg="1"/>
      <p:bldP spid="98318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143000"/>
            <a:ext cx="8763000" cy="685800"/>
          </a:xfrm>
          <a:noFill/>
        </p:spPr>
        <p:txBody>
          <a:bodyPr lIns="90487" tIns="44450" rIns="90487" bIns="44450"/>
          <a:lstStyle/>
          <a:p>
            <a:r>
              <a:rPr lang="en-US" sz="2800" dirty="0" smtClean="0"/>
              <a:t>What is the slope of a </a:t>
            </a:r>
            <a:r>
              <a:rPr lang="en-US" sz="2800" dirty="0" smtClean="0">
                <a:solidFill>
                  <a:srgbClr val="7030A0"/>
                </a:solidFill>
              </a:rPr>
              <a:t>horizontal</a:t>
            </a:r>
            <a:r>
              <a:rPr lang="en-US" sz="2800" dirty="0" smtClean="0"/>
              <a:t> line?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3048000"/>
            <a:ext cx="3657600" cy="1371600"/>
          </a:xfrm>
          <a:noFill/>
        </p:spPr>
        <p:txBody>
          <a:bodyPr lIns="90487" tIns="44450" rIns="90487" bIns="44450"/>
          <a:lstStyle/>
          <a:p>
            <a:pPr algn="ctr">
              <a:buFontTx/>
              <a:buNone/>
            </a:pPr>
            <a:r>
              <a:rPr lang="en-US" sz="2400" dirty="0" smtClean="0">
                <a:latin typeface="+mj-lt"/>
              </a:rPr>
              <a:t>The line </a:t>
            </a:r>
            <a:r>
              <a:rPr lang="en-US" sz="2400" dirty="0" smtClean="0">
                <a:latin typeface="+mj-lt"/>
              </a:rPr>
              <a:t>has no “rise” just “run.”</a:t>
            </a:r>
            <a:endParaRPr lang="en-US" sz="2400" dirty="0" smtClean="0">
              <a:latin typeface="+mj-lt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2057400"/>
            <a:ext cx="2286000" cy="2362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4267200"/>
            <a:ext cx="4114800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33400" y="6172200"/>
            <a:ext cx="7848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+mj-lt"/>
              </a:rPr>
              <a:t>All horizontal lines have a slope of 0.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  <p:bldP spid="17414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14400"/>
            <a:ext cx="7086600" cy="685800"/>
          </a:xfrm>
          <a:noFill/>
        </p:spPr>
        <p:txBody>
          <a:bodyPr lIns="90487" tIns="44450" rIns="90487" bIns="44450"/>
          <a:lstStyle/>
          <a:p>
            <a:r>
              <a:rPr lang="en-US" sz="2800" dirty="0" smtClean="0"/>
              <a:t>What is the slope of a </a:t>
            </a:r>
            <a:r>
              <a:rPr lang="en-US" sz="2800" dirty="0" smtClean="0">
                <a:solidFill>
                  <a:srgbClr val="FF00FF"/>
                </a:solidFill>
              </a:rPr>
              <a:t>vertical</a:t>
            </a:r>
            <a:r>
              <a:rPr lang="en-US" sz="2800" dirty="0" smtClean="0"/>
              <a:t> line?</a:t>
            </a:r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600200"/>
            <a:ext cx="2374900" cy="2451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843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685800" y="2438400"/>
            <a:ext cx="3886200" cy="1066800"/>
          </a:xfrm>
          <a:noFill/>
        </p:spPr>
        <p:txBody>
          <a:bodyPr lIns="90487" tIns="44450" rIns="90487" bIns="44450"/>
          <a:lstStyle/>
          <a:p>
            <a:pPr algn="ctr">
              <a:buFontTx/>
              <a:buNone/>
            </a:pPr>
            <a:r>
              <a:rPr lang="en-US" sz="2400" dirty="0" smtClean="0"/>
              <a:t>The line has no “</a:t>
            </a:r>
            <a:r>
              <a:rPr lang="en-US" sz="2400" dirty="0" smtClean="0"/>
              <a:t>run” </a:t>
            </a:r>
            <a:r>
              <a:rPr lang="en-US" sz="2400" dirty="0" smtClean="0"/>
              <a:t>just “</a:t>
            </a:r>
            <a:r>
              <a:rPr lang="en-US" sz="2400" dirty="0" smtClean="0"/>
              <a:t>rise”!</a:t>
            </a:r>
            <a:endParaRPr lang="en-US" sz="2400" dirty="0" smtClean="0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1253231" y="5869620"/>
            <a:ext cx="6248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dirty="0">
                <a:latin typeface="+mj-lt"/>
              </a:rPr>
              <a:t>All vertical lines have an </a:t>
            </a:r>
            <a:r>
              <a:rPr lang="en-US" altLang="en-US" i="1" dirty="0">
                <a:latin typeface="+mj-lt"/>
              </a:rPr>
              <a:t>undefined</a:t>
            </a:r>
            <a:r>
              <a:rPr lang="en-US" altLang="en-US" dirty="0">
                <a:latin typeface="+mj-lt"/>
              </a:rPr>
              <a:t> slope.</a:t>
            </a:r>
          </a:p>
        </p:txBody>
      </p:sp>
      <p:pic>
        <p:nvPicPr>
          <p:cNvPr id="1844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810000"/>
            <a:ext cx="59436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build="p" autoUpdateAnimBg="0"/>
      <p:bldP spid="18439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228600"/>
            <a:ext cx="8915400" cy="838200"/>
          </a:xfrm>
          <a:noFill/>
        </p:spPr>
        <p:txBody>
          <a:bodyPr lIns="90487" tIns="44450" rIns="90487" bIns="44450"/>
          <a:lstStyle/>
          <a:p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86026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3581400" y="1219200"/>
            <a:ext cx="5562600" cy="2971800"/>
          </a:xfrm>
        </p:spPr>
        <p:txBody>
          <a:bodyPr/>
          <a:lstStyle/>
          <a:p>
            <a:r>
              <a:rPr lang="en-US" sz="1800" smtClean="0">
                <a:latin typeface="+mj-lt"/>
              </a:rPr>
              <a:t>7% is the slope of the road. </a:t>
            </a:r>
            <a:br>
              <a:rPr lang="en-US" sz="1800" smtClean="0">
                <a:latin typeface="+mj-lt"/>
              </a:rPr>
            </a:br>
            <a:r>
              <a:rPr lang="en-US" sz="1800" smtClean="0">
                <a:latin typeface="+mj-lt"/>
              </a:rPr>
              <a:t>It means the road drops 7 feet vertically for every 100 feet horizontally.</a:t>
            </a:r>
          </a:p>
          <a:p>
            <a:endParaRPr lang="en-US" sz="1800" smtClean="0">
              <a:latin typeface="+mj-lt"/>
            </a:endParaRPr>
          </a:p>
        </p:txBody>
      </p:sp>
      <p:grpSp>
        <p:nvGrpSpPr>
          <p:cNvPr id="11268" name="Group 12"/>
          <p:cNvGrpSpPr>
            <a:grpSpLocks/>
          </p:cNvGrpSpPr>
          <p:nvPr/>
        </p:nvGrpSpPr>
        <p:grpSpPr bwMode="auto">
          <a:xfrm>
            <a:off x="304800" y="1143000"/>
            <a:ext cx="3200400" cy="3200400"/>
            <a:chOff x="1632" y="720"/>
            <a:chExt cx="2400" cy="2400"/>
          </a:xfrm>
        </p:grpSpPr>
        <p:pic>
          <p:nvPicPr>
            <p:cNvPr id="11276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632" y="720"/>
              <a:ext cx="2400" cy="2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277" name="Text Box 11"/>
            <p:cNvSpPr txBox="1">
              <a:spLocks noChangeArrowheads="1"/>
            </p:cNvSpPr>
            <p:nvPr/>
          </p:nvSpPr>
          <p:spPr bwMode="auto">
            <a:xfrm>
              <a:off x="2582" y="2380"/>
              <a:ext cx="389" cy="2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+mj-lt"/>
                </a:rPr>
                <a:t>7%</a:t>
              </a:r>
            </a:p>
          </p:txBody>
        </p:sp>
      </p:grpSp>
      <p:sp>
        <p:nvSpPr>
          <p:cNvPr id="86031" name="Rectangle 15"/>
          <p:cNvSpPr>
            <a:spLocks noChangeArrowheads="1"/>
          </p:cNvSpPr>
          <p:nvPr/>
        </p:nvSpPr>
        <p:spPr bwMode="auto">
          <a:xfrm>
            <a:off x="1219200" y="4876800"/>
            <a:ext cx="6934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 dirty="0">
                <a:latin typeface="+mj-lt"/>
              </a:rPr>
              <a:t>So, what is slope???</a:t>
            </a:r>
          </a:p>
          <a:p>
            <a:pPr algn="ctr"/>
            <a:r>
              <a:rPr lang="en-US" sz="1800" b="1" u="sng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Slope</a:t>
            </a:r>
            <a:r>
              <a:rPr lang="en-US" sz="1800" dirty="0">
                <a:latin typeface="+mj-lt"/>
              </a:rPr>
              <a:t> is the steepness of a line.</a:t>
            </a:r>
          </a:p>
        </p:txBody>
      </p:sp>
      <p:grpSp>
        <p:nvGrpSpPr>
          <p:cNvPr id="3" name="Group 19"/>
          <p:cNvGrpSpPr>
            <a:grpSpLocks/>
          </p:cNvGrpSpPr>
          <p:nvPr/>
        </p:nvGrpSpPr>
        <p:grpSpPr bwMode="auto">
          <a:xfrm>
            <a:off x="4038600" y="3048001"/>
            <a:ext cx="4191000" cy="1665288"/>
            <a:chOff x="2544" y="1920"/>
            <a:chExt cx="2640" cy="1049"/>
          </a:xfrm>
        </p:grpSpPr>
        <p:sp>
          <p:nvSpPr>
            <p:cNvPr id="11271" name="Line 13"/>
            <p:cNvSpPr>
              <a:spLocks noChangeShapeType="1"/>
            </p:cNvSpPr>
            <p:nvPr/>
          </p:nvSpPr>
          <p:spPr bwMode="auto">
            <a:xfrm>
              <a:off x="4464" y="2208"/>
              <a:ext cx="0" cy="43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800">
                <a:latin typeface="+mj-lt"/>
              </a:endParaRPr>
            </a:p>
          </p:txBody>
        </p:sp>
        <p:sp>
          <p:nvSpPr>
            <p:cNvPr id="11272" name="Line 14"/>
            <p:cNvSpPr>
              <a:spLocks noChangeShapeType="1"/>
            </p:cNvSpPr>
            <p:nvPr/>
          </p:nvSpPr>
          <p:spPr bwMode="auto">
            <a:xfrm flipH="1">
              <a:off x="3024" y="2688"/>
              <a:ext cx="144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 sz="1800">
                <a:latin typeface="+mj-lt"/>
              </a:endParaRPr>
            </a:p>
          </p:txBody>
        </p:sp>
        <p:sp>
          <p:nvSpPr>
            <p:cNvPr id="11273" name="Text Box 16"/>
            <p:cNvSpPr txBox="1">
              <a:spLocks noChangeArrowheads="1"/>
            </p:cNvSpPr>
            <p:nvPr/>
          </p:nvSpPr>
          <p:spPr bwMode="auto">
            <a:xfrm>
              <a:off x="4550" y="2234"/>
              <a:ext cx="48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+mj-lt"/>
                </a:rPr>
                <a:t>7 feet</a:t>
              </a:r>
            </a:p>
          </p:txBody>
        </p:sp>
        <p:sp>
          <p:nvSpPr>
            <p:cNvPr id="11274" name="Text Box 17"/>
            <p:cNvSpPr txBox="1">
              <a:spLocks noChangeArrowheads="1"/>
            </p:cNvSpPr>
            <p:nvPr/>
          </p:nvSpPr>
          <p:spPr bwMode="auto">
            <a:xfrm>
              <a:off x="3456" y="2736"/>
              <a:ext cx="641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+mj-lt"/>
                </a:rPr>
                <a:t>100 feet</a:t>
              </a:r>
            </a:p>
          </p:txBody>
        </p:sp>
        <p:sp>
          <p:nvSpPr>
            <p:cNvPr id="11275" name="Line 18"/>
            <p:cNvSpPr>
              <a:spLocks noChangeShapeType="1"/>
            </p:cNvSpPr>
            <p:nvPr/>
          </p:nvSpPr>
          <p:spPr bwMode="auto">
            <a:xfrm flipV="1">
              <a:off x="2544" y="1920"/>
              <a:ext cx="2640" cy="912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1800">
                <a:latin typeface="+mj-lt"/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457200"/>
            <a:ext cx="8915400" cy="838200"/>
          </a:xfrm>
          <a:noFill/>
        </p:spPr>
        <p:txBody>
          <a:bodyPr lIns="90487" tIns="44450" rIns="90487" bIns="44450"/>
          <a:lstStyle/>
          <a:p>
            <a:r>
              <a:rPr lang="en-US" sz="2400" dirty="0" smtClean="0">
                <a:latin typeface="Impact" pitchFamily="34" charset="0"/>
              </a:rPr>
              <a:t>Slope can be expressed different ways:</a:t>
            </a:r>
          </a:p>
        </p:txBody>
      </p:sp>
      <p:sp>
        <p:nvSpPr>
          <p:cNvPr id="90116" name="Line 4"/>
          <p:cNvSpPr>
            <a:spLocks noChangeShapeType="1"/>
          </p:cNvSpPr>
          <p:nvPr/>
        </p:nvSpPr>
        <p:spPr bwMode="auto">
          <a:xfrm flipV="1">
            <a:off x="1752600" y="3505200"/>
            <a:ext cx="8382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90117" name="Line 5"/>
          <p:cNvSpPr>
            <a:spLocks noChangeShapeType="1"/>
          </p:cNvSpPr>
          <p:nvPr/>
        </p:nvSpPr>
        <p:spPr bwMode="auto">
          <a:xfrm>
            <a:off x="3962400" y="5105400"/>
            <a:ext cx="8382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2819400" y="3429000"/>
            <a:ext cx="3352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800" dirty="0">
                <a:latin typeface="+mj-lt"/>
              </a:rPr>
              <a:t>A line has a positive slope if it is going </a:t>
            </a:r>
            <a:r>
              <a:rPr lang="en-US" altLang="en-US" sz="1800" u="sng" dirty="0">
                <a:latin typeface="+mj-lt"/>
              </a:rPr>
              <a:t>uphill from left to right</a:t>
            </a:r>
            <a:r>
              <a:rPr lang="en-US" altLang="en-US" sz="1800" dirty="0">
                <a:latin typeface="+mj-lt"/>
              </a:rPr>
              <a:t>. </a:t>
            </a:r>
          </a:p>
        </p:txBody>
      </p:sp>
      <p:sp>
        <p:nvSpPr>
          <p:cNvPr id="90119" name="Text Box 7"/>
          <p:cNvSpPr txBox="1">
            <a:spLocks noChangeArrowheads="1"/>
          </p:cNvSpPr>
          <p:nvPr/>
        </p:nvSpPr>
        <p:spPr bwMode="auto">
          <a:xfrm>
            <a:off x="4800600" y="5029200"/>
            <a:ext cx="3733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en-US" sz="1800" dirty="0">
                <a:latin typeface="+mj-lt"/>
              </a:rPr>
              <a:t>A line has a negative slope if it is</a:t>
            </a:r>
          </a:p>
          <a:p>
            <a:r>
              <a:rPr lang="en-US" altLang="en-US" sz="1800" dirty="0">
                <a:latin typeface="+mj-lt"/>
              </a:rPr>
              <a:t>going </a:t>
            </a:r>
            <a:r>
              <a:rPr lang="en-US" altLang="en-US" sz="1800" u="sng" dirty="0">
                <a:latin typeface="+mj-lt"/>
              </a:rPr>
              <a:t>downhill from left to right</a:t>
            </a:r>
            <a:r>
              <a:rPr lang="en-US" altLang="en-US" sz="1800" dirty="0">
                <a:latin typeface="+mj-lt"/>
              </a:rPr>
              <a:t>.</a:t>
            </a:r>
          </a:p>
          <a:p>
            <a:endParaRPr lang="en-US" altLang="en-US" sz="1800" dirty="0">
              <a:latin typeface="+mj-lt"/>
            </a:endParaRPr>
          </a:p>
        </p:txBody>
      </p:sp>
      <p:graphicFrame>
        <p:nvGraphicFramePr>
          <p:cNvPr id="90120" name="Object 8"/>
          <p:cNvGraphicFramePr>
            <a:graphicFrameLocks noChangeAspect="1"/>
          </p:cNvGraphicFramePr>
          <p:nvPr/>
        </p:nvGraphicFramePr>
        <p:xfrm>
          <a:off x="685800" y="1676400"/>
          <a:ext cx="7823200" cy="1341438"/>
        </p:xfrm>
        <a:graphic>
          <a:graphicData uri="http://schemas.openxmlformats.org/presentationml/2006/ole">
            <p:oleObj spid="_x0000_s1026" name="Equation" r:id="rId5" imgW="2514600" imgH="431640" progId="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6" grpId="0" animBg="1"/>
      <p:bldP spid="90117" grpId="0" animBg="1"/>
      <p:bldP spid="90118" grpId="0" autoUpdateAnimBg="0"/>
      <p:bldP spid="90119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12"/>
          <p:cNvSpPr>
            <a:spLocks noChangeArrowheads="1"/>
          </p:cNvSpPr>
          <p:nvPr/>
        </p:nvSpPr>
        <p:spPr bwMode="auto">
          <a:xfrm>
            <a:off x="1066800" y="4953000"/>
            <a:ext cx="7086600" cy="8284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dirty="0">
                <a:latin typeface="+mj-lt"/>
              </a:rPr>
              <a:t>When given </a:t>
            </a:r>
            <a:r>
              <a:rPr lang="en-US" dirty="0" smtClean="0">
                <a:latin typeface="+mj-lt"/>
              </a:rPr>
              <a:t>a</a:t>
            </a:r>
            <a:r>
              <a:rPr lang="en-US" dirty="0" smtClean="0">
                <a:latin typeface="+mj-lt"/>
              </a:rPr>
              <a:t> </a:t>
            </a:r>
            <a:r>
              <a:rPr lang="en-US" dirty="0">
                <a:latin typeface="+mj-lt"/>
              </a:rPr>
              <a:t>graph, it is easier to apply </a:t>
            </a:r>
            <a:br>
              <a:rPr lang="en-US" dirty="0">
                <a:latin typeface="+mj-lt"/>
              </a:rPr>
            </a:br>
            <a:r>
              <a:rPr lang="en-US" dirty="0">
                <a:latin typeface="+mj-lt"/>
              </a:rPr>
              <a:t>“</a:t>
            </a:r>
            <a:r>
              <a:rPr lang="en-US" b="1" dirty="0">
                <a:solidFill>
                  <a:srgbClr val="FF0000"/>
                </a:solidFill>
                <a:latin typeface="+mj-lt"/>
              </a:rPr>
              <a:t>rise over run</a:t>
            </a:r>
            <a:r>
              <a:rPr lang="en-US" dirty="0" smtClean="0">
                <a:latin typeface="+mj-lt"/>
              </a:rPr>
              <a:t>” to find the line’s slope.</a:t>
            </a:r>
            <a:endParaRPr lang="en-US" dirty="0">
              <a:latin typeface="+mj-lt"/>
            </a:endParaRPr>
          </a:p>
        </p:txBody>
      </p:sp>
      <p:pic>
        <p:nvPicPr>
          <p:cNvPr id="12291" name="Picture 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1752600"/>
            <a:ext cx="6138863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Rectangle 15"/>
          <p:cNvSpPr>
            <a:spLocks noChangeArrowheads="1"/>
          </p:cNvSpPr>
          <p:nvPr/>
        </p:nvSpPr>
        <p:spPr bwMode="auto">
          <a:xfrm>
            <a:off x="0" y="762000"/>
            <a:ext cx="7086600" cy="838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ctr"/>
          <a:lstStyle/>
          <a:p>
            <a:pPr algn="ctr"/>
            <a:r>
              <a:rPr lang="en-US" dirty="0">
                <a:solidFill>
                  <a:schemeClr val="tx2"/>
                </a:solidFill>
                <a:latin typeface="Impact" pitchFamily="34" charset="0"/>
              </a:rPr>
              <a:t>1) Determine the slope of the </a:t>
            </a:r>
            <a:r>
              <a:rPr lang="en-US" dirty="0" smtClean="0">
                <a:solidFill>
                  <a:schemeClr val="tx2"/>
                </a:solidFill>
                <a:latin typeface="Impact" pitchFamily="34" charset="0"/>
              </a:rPr>
              <a:t>line from a graph:</a:t>
            </a:r>
            <a:endParaRPr lang="en-US" dirty="0">
              <a:solidFill>
                <a:schemeClr val="tx2"/>
              </a:solidFill>
              <a:latin typeface="Impact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Text Box 21"/>
          <p:cNvSpPr txBox="1">
            <a:spLocks noChangeArrowheads="1"/>
          </p:cNvSpPr>
          <p:nvPr/>
        </p:nvSpPr>
        <p:spPr bwMode="auto">
          <a:xfrm>
            <a:off x="381000" y="1447800"/>
            <a:ext cx="8305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en-US" sz="1800" dirty="0">
                <a:latin typeface="+mn-lt"/>
              </a:rPr>
              <a:t>Start with the lower point and count how much you rise and run to get to the other point!</a:t>
            </a:r>
          </a:p>
        </p:txBody>
      </p:sp>
      <p:sp>
        <p:nvSpPr>
          <p:cNvPr id="2053" name="Rectangle 10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1143000"/>
          </a:xfrm>
          <a:noFill/>
        </p:spPr>
        <p:txBody>
          <a:bodyPr lIns="90487" tIns="44450" rIns="90487" bIns="44450"/>
          <a:lstStyle/>
          <a:p>
            <a:endParaRPr lang="en-US" sz="1800" dirty="0" smtClean="0">
              <a:latin typeface="+mn-lt"/>
            </a:endParaRPr>
          </a:p>
        </p:txBody>
      </p:sp>
      <p:pic>
        <p:nvPicPr>
          <p:cNvPr id="2054" name="Picture 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5800" y="3079750"/>
            <a:ext cx="3248025" cy="3092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278" name="Line 14"/>
          <p:cNvSpPr>
            <a:spLocks noChangeShapeType="1"/>
          </p:cNvSpPr>
          <p:nvPr/>
        </p:nvSpPr>
        <p:spPr bwMode="auto">
          <a:xfrm flipV="1">
            <a:off x="1752600" y="4352925"/>
            <a:ext cx="0" cy="82867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1800">
              <a:latin typeface="+mn-lt"/>
            </a:endParaRPr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>
            <a:off x="1752600" y="4351338"/>
            <a:ext cx="1587500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 sz="1800">
              <a:latin typeface="+mn-lt"/>
            </a:endParaRPr>
          </a:p>
        </p:txBody>
      </p:sp>
      <p:sp>
        <p:nvSpPr>
          <p:cNvPr id="11280" name="Text Box 16"/>
          <p:cNvSpPr txBox="1">
            <a:spLocks noChangeArrowheads="1"/>
          </p:cNvSpPr>
          <p:nvPr/>
        </p:nvSpPr>
        <p:spPr bwMode="auto">
          <a:xfrm>
            <a:off x="2362200" y="3841750"/>
            <a:ext cx="31290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hlink"/>
                </a:solidFill>
                <a:latin typeface="+mn-lt"/>
              </a:rPr>
              <a:t>6</a:t>
            </a:r>
            <a:endParaRPr lang="en-US" sz="1800">
              <a:latin typeface="+mn-lt"/>
            </a:endParaRPr>
          </a:p>
        </p:txBody>
      </p:sp>
      <p:sp>
        <p:nvSpPr>
          <p:cNvPr id="11281" name="Rectangle 17"/>
          <p:cNvSpPr>
            <a:spLocks noChangeArrowheads="1"/>
          </p:cNvSpPr>
          <p:nvPr/>
        </p:nvSpPr>
        <p:spPr bwMode="auto">
          <a:xfrm>
            <a:off x="1371600" y="4603750"/>
            <a:ext cx="312906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 b="1">
                <a:solidFill>
                  <a:schemeClr val="hlink"/>
                </a:solidFill>
                <a:latin typeface="+mn-lt"/>
              </a:rPr>
              <a:t>3</a:t>
            </a:r>
          </a:p>
        </p:txBody>
      </p:sp>
      <p:sp>
        <p:nvSpPr>
          <p:cNvPr id="2059" name="Oval 18"/>
          <p:cNvSpPr>
            <a:spLocks noChangeArrowheads="1"/>
          </p:cNvSpPr>
          <p:nvPr/>
        </p:nvSpPr>
        <p:spPr bwMode="auto">
          <a:xfrm>
            <a:off x="1676400" y="5137150"/>
            <a:ext cx="1524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2060" name="Oval 19"/>
          <p:cNvSpPr>
            <a:spLocks noChangeArrowheads="1"/>
          </p:cNvSpPr>
          <p:nvPr/>
        </p:nvSpPr>
        <p:spPr bwMode="auto">
          <a:xfrm>
            <a:off x="3335338" y="4265613"/>
            <a:ext cx="152400" cy="152400"/>
          </a:xfrm>
          <a:prstGeom prst="ellipse">
            <a:avLst/>
          </a:prstGeom>
          <a:solidFill>
            <a:srgbClr val="000080"/>
          </a:solidFill>
          <a:ln w="9525">
            <a:solidFill>
              <a:srgbClr val="00008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1800">
              <a:solidFill>
                <a:srgbClr val="0000CC"/>
              </a:solidFill>
              <a:latin typeface="+mn-lt"/>
            </a:endParaRPr>
          </a:p>
        </p:txBody>
      </p:sp>
      <p:sp>
        <p:nvSpPr>
          <p:cNvPr id="11288" name="Rectangle 24"/>
          <p:cNvSpPr>
            <a:spLocks noChangeArrowheads="1"/>
          </p:cNvSpPr>
          <p:nvPr/>
        </p:nvSpPr>
        <p:spPr bwMode="auto">
          <a:xfrm>
            <a:off x="4267200" y="3657600"/>
            <a:ext cx="9906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342900" indent="-342900" algn="ctr">
              <a:spcBef>
                <a:spcPct val="20000"/>
              </a:spcBef>
            </a:pPr>
            <a:r>
              <a:rPr lang="en-US" sz="1800">
                <a:latin typeface="+mn-lt"/>
              </a:rPr>
              <a:t>run</a:t>
            </a:r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flipH="1">
            <a:off x="4343400" y="3657600"/>
            <a:ext cx="83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800">
              <a:latin typeface="+mn-lt"/>
            </a:endParaRPr>
          </a:p>
        </p:txBody>
      </p:sp>
      <p:sp>
        <p:nvSpPr>
          <p:cNvPr id="11290" name="Rectangle 26"/>
          <p:cNvSpPr>
            <a:spLocks noChangeArrowheads="1"/>
          </p:cNvSpPr>
          <p:nvPr/>
        </p:nvSpPr>
        <p:spPr bwMode="auto">
          <a:xfrm>
            <a:off x="5410200" y="3048000"/>
            <a:ext cx="9906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342900" indent="-342900" algn="ctr">
              <a:spcBef>
                <a:spcPct val="20000"/>
              </a:spcBef>
            </a:pPr>
            <a:r>
              <a:rPr lang="en-US" sz="1800">
                <a:latin typeface="+mn-lt"/>
              </a:rPr>
              <a:t>3</a:t>
            </a:r>
          </a:p>
        </p:txBody>
      </p:sp>
      <p:sp>
        <p:nvSpPr>
          <p:cNvPr id="11291" name="Rectangle 27"/>
          <p:cNvSpPr>
            <a:spLocks noChangeArrowheads="1"/>
          </p:cNvSpPr>
          <p:nvPr/>
        </p:nvSpPr>
        <p:spPr bwMode="auto">
          <a:xfrm>
            <a:off x="5410200" y="3657600"/>
            <a:ext cx="9906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342900" indent="-342900" algn="ctr">
              <a:spcBef>
                <a:spcPct val="20000"/>
              </a:spcBef>
            </a:pPr>
            <a:r>
              <a:rPr lang="en-US" sz="1800">
                <a:latin typeface="+mn-lt"/>
              </a:rPr>
              <a:t>6</a:t>
            </a:r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 flipH="1">
            <a:off x="5715000" y="3657600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 sz="1800">
              <a:latin typeface="+mn-lt"/>
            </a:endParaRPr>
          </a:p>
        </p:txBody>
      </p:sp>
      <p:sp>
        <p:nvSpPr>
          <p:cNvPr id="11294" name="Rectangle 30"/>
          <p:cNvSpPr>
            <a:spLocks noChangeArrowheads="1"/>
          </p:cNvSpPr>
          <p:nvPr/>
        </p:nvSpPr>
        <p:spPr bwMode="auto">
          <a:xfrm>
            <a:off x="4953000" y="3381375"/>
            <a:ext cx="9906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342900" indent="-342900" algn="ctr">
              <a:spcBef>
                <a:spcPct val="20000"/>
              </a:spcBef>
            </a:pPr>
            <a:r>
              <a:rPr lang="en-US" sz="1800">
                <a:latin typeface="+mn-lt"/>
              </a:rPr>
              <a:t>=</a:t>
            </a:r>
          </a:p>
        </p:txBody>
      </p:sp>
      <p:sp>
        <p:nvSpPr>
          <p:cNvPr id="11295" name="Rectangle 31"/>
          <p:cNvSpPr>
            <a:spLocks noChangeArrowheads="1"/>
          </p:cNvSpPr>
          <p:nvPr/>
        </p:nvSpPr>
        <p:spPr bwMode="auto">
          <a:xfrm>
            <a:off x="5867400" y="3381375"/>
            <a:ext cx="9906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342900" indent="-342900" algn="ctr">
              <a:spcBef>
                <a:spcPct val="20000"/>
              </a:spcBef>
            </a:pPr>
            <a:r>
              <a:rPr lang="en-US" sz="1800">
                <a:latin typeface="+mn-lt"/>
              </a:rPr>
              <a:t>=</a:t>
            </a:r>
          </a:p>
        </p:txBody>
      </p:sp>
      <p:graphicFrame>
        <p:nvGraphicFramePr>
          <p:cNvPr id="11296" name="Object 32"/>
          <p:cNvGraphicFramePr>
            <a:graphicFrameLocks noChangeAspect="1"/>
          </p:cNvGraphicFramePr>
          <p:nvPr>
            <p:ph sz="half" idx="2"/>
          </p:nvPr>
        </p:nvGraphicFramePr>
        <p:xfrm>
          <a:off x="6646863" y="3076575"/>
          <a:ext cx="439737" cy="1131888"/>
        </p:xfrm>
        <a:graphic>
          <a:graphicData uri="http://schemas.openxmlformats.org/presentationml/2006/ole">
            <p:oleObj spid="_x0000_s2050" name="Equation" r:id="rId6" imgW="152280" imgH="393480" progId="">
              <p:embed/>
            </p:oleObj>
          </a:graphicData>
        </a:graphic>
      </p:graphicFrame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4267200" y="3048000"/>
            <a:ext cx="990600" cy="60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/>
          <a:lstStyle/>
          <a:p>
            <a:pPr marL="342900" indent="-342900" algn="ctr">
              <a:spcBef>
                <a:spcPct val="20000"/>
              </a:spcBef>
            </a:pPr>
            <a:r>
              <a:rPr lang="en-US" sz="1800">
                <a:latin typeface="+mn-lt"/>
              </a:rPr>
              <a:t>rise</a:t>
            </a:r>
          </a:p>
        </p:txBody>
      </p:sp>
      <p:sp>
        <p:nvSpPr>
          <p:cNvPr id="11301" name="Text Box 37"/>
          <p:cNvSpPr txBox="1">
            <a:spLocks noChangeArrowheads="1"/>
          </p:cNvSpPr>
          <p:nvPr/>
        </p:nvSpPr>
        <p:spPr bwMode="auto">
          <a:xfrm>
            <a:off x="4267200" y="4724400"/>
            <a:ext cx="4572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800">
                <a:latin typeface="+mn-lt"/>
              </a:rPr>
              <a:t>Notice the slope is positive AND the line increases!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7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" dur="1" fill="hold"/>
                                        <p:tgtEl>
                                          <p:spTgt spid="11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112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7" dur="1" fill="hold"/>
                                        <p:tgtEl>
                                          <p:spTgt spid="112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0" dur="1" fill="hold"/>
                                        <p:tgtEl>
                                          <p:spTgt spid="11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11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0" dur="1" fill="hold"/>
                                        <p:tgtEl>
                                          <p:spTgt spid="11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 animBg="1"/>
      <p:bldP spid="11279" grpId="0" animBg="1"/>
      <p:bldP spid="11280" grpId="0"/>
      <p:bldP spid="11281" grpId="0"/>
      <p:bldP spid="11288" grpId="0" build="p" autoUpdateAnimBg="0"/>
      <p:bldP spid="11289" grpId="0" animBg="1"/>
      <p:bldP spid="11290" grpId="0" build="p" autoUpdateAnimBg="0"/>
      <p:bldP spid="11291" grpId="0" build="p" autoUpdateAnimBg="0"/>
      <p:bldP spid="11293" grpId="0" animBg="1"/>
      <p:bldP spid="11298" grpId="0" build="p" autoUpdateAnimBg="0"/>
      <p:bldP spid="113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9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304800" y="838200"/>
            <a:ext cx="8534400" cy="1143000"/>
          </a:xfrm>
          <a:noFill/>
        </p:spPr>
        <p:txBody>
          <a:bodyPr lIns="90487" tIns="44450" rIns="90487" bIns="44450"/>
          <a:lstStyle/>
          <a:p>
            <a:r>
              <a:rPr lang="en-US" sz="2800" dirty="0" smtClean="0"/>
              <a:t>2) Find the slope of the line that passes through the points (-2, -2) and (4, 1).</a:t>
            </a:r>
          </a:p>
        </p:txBody>
      </p:sp>
      <p:graphicFrame>
        <p:nvGraphicFramePr>
          <p:cNvPr id="73736" name="Object 8"/>
          <p:cNvGraphicFramePr>
            <a:graphicFrameLocks noChangeAspect="1"/>
          </p:cNvGraphicFramePr>
          <p:nvPr>
            <p:ph sz="quarter" idx="1"/>
          </p:nvPr>
        </p:nvGraphicFramePr>
        <p:xfrm>
          <a:off x="1524000" y="4953000"/>
          <a:ext cx="2667000" cy="1222375"/>
        </p:xfrm>
        <a:graphic>
          <a:graphicData uri="http://schemas.openxmlformats.org/presentationml/2006/ole">
            <p:oleObj spid="_x0000_s3074" name="Equation" r:id="rId5" imgW="914400" imgH="419040" progId="">
              <p:embed/>
            </p:oleObj>
          </a:graphicData>
        </a:graphic>
      </p:graphicFrame>
      <p:graphicFrame>
        <p:nvGraphicFramePr>
          <p:cNvPr id="73739" name="Object 11"/>
          <p:cNvGraphicFramePr>
            <a:graphicFrameLocks noChangeAspect="1"/>
          </p:cNvGraphicFramePr>
          <p:nvPr>
            <p:ph sz="quarter" idx="2"/>
          </p:nvPr>
        </p:nvGraphicFramePr>
        <p:xfrm>
          <a:off x="3048000" y="2057400"/>
          <a:ext cx="2482850" cy="1260475"/>
        </p:xfrm>
        <a:graphic>
          <a:graphicData uri="http://schemas.openxmlformats.org/presentationml/2006/ole">
            <p:oleObj spid="_x0000_s3075" name="Equation" r:id="rId6" imgW="850680" imgH="431640" progId="">
              <p:embed/>
            </p:oleObj>
          </a:graphicData>
        </a:graphic>
      </p:graphicFrame>
      <p:graphicFrame>
        <p:nvGraphicFramePr>
          <p:cNvPr id="73741" name="Object 13"/>
          <p:cNvGraphicFramePr>
            <a:graphicFrameLocks noChangeAspect="1"/>
          </p:cNvGraphicFramePr>
          <p:nvPr>
            <p:ph sz="quarter" idx="3"/>
          </p:nvPr>
        </p:nvGraphicFramePr>
        <p:xfrm>
          <a:off x="4419600" y="4876800"/>
          <a:ext cx="1828800" cy="1257300"/>
        </p:xfrm>
        <a:graphic>
          <a:graphicData uri="http://schemas.openxmlformats.org/presentationml/2006/ole">
            <p:oleObj spid="_x0000_s3076" name="Equation" r:id="rId7" imgW="583920" imgH="419040" progId="">
              <p:embed/>
            </p:oleObj>
          </a:graphicData>
        </a:graphic>
      </p:graphicFrame>
      <p:sp>
        <p:nvSpPr>
          <p:cNvPr id="73743" name="Rectangle 15"/>
          <p:cNvSpPr>
            <a:spLocks noChangeArrowheads="1"/>
          </p:cNvSpPr>
          <p:nvPr/>
        </p:nvSpPr>
        <p:spPr bwMode="auto">
          <a:xfrm>
            <a:off x="762000" y="3657600"/>
            <a:ext cx="8382000" cy="9022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7" tIns="44450" rIns="90487" bIns="44450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en-US" dirty="0">
                <a:latin typeface="+mj-lt"/>
              </a:rPr>
              <a:t>y</a:t>
            </a:r>
            <a:r>
              <a:rPr lang="en-US" baseline="-25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 is the y coordinate of the 2</a:t>
            </a:r>
            <a:r>
              <a:rPr lang="en-US" baseline="30000" dirty="0">
                <a:latin typeface="+mj-lt"/>
              </a:rPr>
              <a:t>nd</a:t>
            </a:r>
            <a:r>
              <a:rPr lang="en-US" dirty="0">
                <a:latin typeface="+mj-lt"/>
              </a:rPr>
              <a:t> ordered pair (y</a:t>
            </a:r>
            <a:r>
              <a:rPr lang="en-US" baseline="-25000" dirty="0">
                <a:latin typeface="+mj-lt"/>
              </a:rPr>
              <a:t>2</a:t>
            </a:r>
            <a:r>
              <a:rPr lang="en-US" dirty="0">
                <a:latin typeface="+mj-lt"/>
              </a:rPr>
              <a:t> = 1)</a:t>
            </a:r>
          </a:p>
          <a:p>
            <a:pPr marL="342900" indent="-342900" algn="ctr">
              <a:spcBef>
                <a:spcPct val="20000"/>
              </a:spcBef>
            </a:pPr>
            <a:r>
              <a:rPr lang="en-US" dirty="0">
                <a:latin typeface="+mj-lt"/>
              </a:rPr>
              <a:t>y</a:t>
            </a:r>
            <a:r>
              <a:rPr lang="en-US" baseline="-25000" dirty="0">
                <a:latin typeface="+mj-lt"/>
              </a:rPr>
              <a:t>1</a:t>
            </a:r>
            <a:r>
              <a:rPr lang="en-US" dirty="0">
                <a:latin typeface="+mj-lt"/>
              </a:rPr>
              <a:t> is the y coordinate of the 1</a:t>
            </a:r>
            <a:r>
              <a:rPr lang="en-US" baseline="30000" dirty="0">
                <a:latin typeface="+mj-lt"/>
              </a:rPr>
              <a:t>st</a:t>
            </a:r>
            <a:r>
              <a:rPr lang="en-US" dirty="0">
                <a:latin typeface="+mj-lt"/>
              </a:rPr>
              <a:t> ordered pair (y</a:t>
            </a:r>
            <a:r>
              <a:rPr lang="en-US" baseline="-25000" dirty="0">
                <a:latin typeface="+mj-lt"/>
              </a:rPr>
              <a:t>1</a:t>
            </a:r>
            <a:r>
              <a:rPr lang="en-US" dirty="0">
                <a:latin typeface="+mj-lt"/>
              </a:rPr>
              <a:t> = -2)</a:t>
            </a:r>
          </a:p>
        </p:txBody>
      </p:sp>
      <p:graphicFrame>
        <p:nvGraphicFramePr>
          <p:cNvPr id="73748" name="Object 20"/>
          <p:cNvGraphicFramePr>
            <a:graphicFrameLocks noChangeAspect="1"/>
          </p:cNvGraphicFramePr>
          <p:nvPr>
            <p:ph sz="quarter" idx="4"/>
          </p:nvPr>
        </p:nvGraphicFramePr>
        <p:xfrm>
          <a:off x="6477000" y="4800600"/>
          <a:ext cx="1676400" cy="1266825"/>
        </p:xfrm>
        <a:graphic>
          <a:graphicData uri="http://schemas.openxmlformats.org/presentationml/2006/ole">
            <p:oleObj spid="_x0000_s3077" name="Equation" r:id="rId8" imgW="520560" imgH="393480" progId="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9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381000" y="2514600"/>
            <a:ext cx="243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the formula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28600" y="3886200"/>
            <a:ext cx="990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where</a:t>
            </a:r>
            <a:endParaRPr lang="en-US" dirty="0"/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4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838200"/>
            <a:ext cx="8458200" cy="1143000"/>
          </a:xfrm>
          <a:noFill/>
        </p:spPr>
        <p:txBody>
          <a:bodyPr lIns="90487" tIns="44450" rIns="90487" bIns="44450"/>
          <a:lstStyle/>
          <a:p>
            <a:r>
              <a:rPr lang="en-US" sz="2400" dirty="0" smtClean="0"/>
              <a:t>Example #1 and Example #2 are the same problem just written differently</a:t>
            </a:r>
          </a:p>
        </p:txBody>
      </p:sp>
      <p:sp>
        <p:nvSpPr>
          <p:cNvPr id="4101" name="Rectangle 8"/>
          <p:cNvSpPr>
            <a:spLocks noChangeArrowheads="1"/>
          </p:cNvSpPr>
          <p:nvPr/>
        </p:nvSpPr>
        <p:spPr bwMode="auto">
          <a:xfrm>
            <a:off x="5181600" y="2590800"/>
            <a:ext cx="2667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tx2"/>
                </a:solidFill>
                <a:latin typeface="+mj-lt"/>
              </a:rPr>
              <a:t>(-2, -2) and (4, 1)</a:t>
            </a:r>
          </a:p>
        </p:txBody>
      </p:sp>
      <p:grpSp>
        <p:nvGrpSpPr>
          <p:cNvPr id="4102" name="Group 16"/>
          <p:cNvGrpSpPr>
            <a:grpSpLocks/>
          </p:cNvGrpSpPr>
          <p:nvPr/>
        </p:nvGrpSpPr>
        <p:grpSpPr bwMode="auto">
          <a:xfrm>
            <a:off x="685800" y="2438400"/>
            <a:ext cx="2514600" cy="2393950"/>
            <a:chOff x="432" y="1940"/>
            <a:chExt cx="2046" cy="1948"/>
          </a:xfrm>
        </p:grpSpPr>
        <p:pic>
          <p:nvPicPr>
            <p:cNvPr id="4104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2" y="1940"/>
              <a:ext cx="2046" cy="194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sp>
          <p:nvSpPr>
            <p:cNvPr id="4105" name="Line 10"/>
            <p:cNvSpPr>
              <a:spLocks noChangeShapeType="1"/>
            </p:cNvSpPr>
            <p:nvPr/>
          </p:nvSpPr>
          <p:spPr bwMode="auto">
            <a:xfrm flipV="1">
              <a:off x="1104" y="2742"/>
              <a:ext cx="0" cy="522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800">
                <a:latin typeface="+mj-lt"/>
              </a:endParaRPr>
            </a:p>
          </p:txBody>
        </p:sp>
        <p:sp>
          <p:nvSpPr>
            <p:cNvPr id="4106" name="Line 11"/>
            <p:cNvSpPr>
              <a:spLocks noChangeShapeType="1"/>
            </p:cNvSpPr>
            <p:nvPr/>
          </p:nvSpPr>
          <p:spPr bwMode="auto">
            <a:xfrm>
              <a:off x="1104" y="2741"/>
              <a:ext cx="1000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800">
                <a:latin typeface="+mj-lt"/>
              </a:endParaRPr>
            </a:p>
          </p:txBody>
        </p:sp>
        <p:sp>
          <p:nvSpPr>
            <p:cNvPr id="4107" name="Text Box 12"/>
            <p:cNvSpPr txBox="1">
              <a:spLocks noChangeArrowheads="1"/>
            </p:cNvSpPr>
            <p:nvPr/>
          </p:nvSpPr>
          <p:spPr bwMode="auto">
            <a:xfrm>
              <a:off x="1489" y="2421"/>
              <a:ext cx="255" cy="3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hlink"/>
                  </a:solidFill>
                  <a:latin typeface="+mj-lt"/>
                </a:rPr>
                <a:t>6</a:t>
              </a:r>
              <a:endParaRPr lang="en-US" sz="1800">
                <a:latin typeface="+mj-lt"/>
              </a:endParaRPr>
            </a:p>
          </p:txBody>
        </p:sp>
        <p:sp>
          <p:nvSpPr>
            <p:cNvPr id="4108" name="Rectangle 13"/>
            <p:cNvSpPr>
              <a:spLocks noChangeArrowheads="1"/>
            </p:cNvSpPr>
            <p:nvPr/>
          </p:nvSpPr>
          <p:spPr bwMode="auto">
            <a:xfrm>
              <a:off x="863" y="2900"/>
              <a:ext cx="255" cy="3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b="1">
                  <a:solidFill>
                    <a:schemeClr val="hlink"/>
                  </a:solidFill>
                  <a:latin typeface="+mj-lt"/>
                </a:rPr>
                <a:t>3</a:t>
              </a:r>
            </a:p>
          </p:txBody>
        </p:sp>
        <p:sp>
          <p:nvSpPr>
            <p:cNvPr id="4109" name="Oval 14"/>
            <p:cNvSpPr>
              <a:spLocks noChangeArrowheads="1"/>
            </p:cNvSpPr>
            <p:nvPr/>
          </p:nvSpPr>
          <p:spPr bwMode="auto">
            <a:xfrm>
              <a:off x="1056" y="3236"/>
              <a:ext cx="96" cy="96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800">
                <a:solidFill>
                  <a:srgbClr val="0000CC"/>
                </a:solidFill>
                <a:latin typeface="+mj-lt"/>
              </a:endParaRPr>
            </a:p>
          </p:txBody>
        </p:sp>
        <p:sp>
          <p:nvSpPr>
            <p:cNvPr id="4110" name="Oval 15"/>
            <p:cNvSpPr>
              <a:spLocks noChangeArrowheads="1"/>
            </p:cNvSpPr>
            <p:nvPr/>
          </p:nvSpPr>
          <p:spPr bwMode="auto">
            <a:xfrm>
              <a:off x="2101" y="2687"/>
              <a:ext cx="96" cy="96"/>
            </a:xfrm>
            <a:prstGeom prst="ellipse">
              <a:avLst/>
            </a:prstGeom>
            <a:solidFill>
              <a:srgbClr val="000080"/>
            </a:solidFill>
            <a:ln w="9525">
              <a:solidFill>
                <a:srgbClr val="00008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1800">
                <a:solidFill>
                  <a:srgbClr val="0000CC"/>
                </a:solidFill>
                <a:latin typeface="+mj-lt"/>
              </a:endParaRPr>
            </a:p>
          </p:txBody>
        </p:sp>
      </p:grpSp>
      <p:graphicFrame>
        <p:nvGraphicFramePr>
          <p:cNvPr id="4098" name="Object 17"/>
          <p:cNvGraphicFramePr>
            <a:graphicFrameLocks noChangeAspect="1"/>
          </p:cNvGraphicFramePr>
          <p:nvPr>
            <p:ph idx="1"/>
          </p:nvPr>
        </p:nvGraphicFramePr>
        <p:xfrm>
          <a:off x="5353050" y="3186113"/>
          <a:ext cx="2190750" cy="1385887"/>
        </p:xfrm>
        <a:graphic>
          <a:graphicData uri="http://schemas.openxmlformats.org/presentationml/2006/ole">
            <p:oleObj spid="_x0000_s4098" name="Equation" r:id="rId5" imgW="622080" imgH="393480" progId="">
              <p:embed/>
            </p:oleObj>
          </a:graphicData>
        </a:graphic>
      </p:graphicFrame>
      <p:sp>
        <p:nvSpPr>
          <p:cNvPr id="4103" name="Text Box 19"/>
          <p:cNvSpPr txBox="1">
            <a:spLocks noChangeArrowheads="1"/>
          </p:cNvSpPr>
          <p:nvPr/>
        </p:nvSpPr>
        <p:spPr bwMode="auto">
          <a:xfrm>
            <a:off x="762000" y="5257800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>
                <a:latin typeface="+mj-lt"/>
              </a:rPr>
              <a:t>You can do the problems either way!</a:t>
            </a:r>
          </a:p>
          <a:p>
            <a:pPr algn="ctr"/>
            <a:r>
              <a:rPr lang="en-US" dirty="0">
                <a:latin typeface="+mj-lt"/>
              </a:rPr>
              <a:t>Which one do you think is easiest?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PQuestion"/>
          <p:cNvSpPr>
            <a:spLocks noGrp="1" noChangeArrowheads="1"/>
          </p:cNvSpPr>
          <p:nvPr>
            <p:ph type="title"/>
          </p:nvPr>
        </p:nvSpPr>
        <p:spPr>
          <a:xfrm>
            <a:off x="533400" y="914400"/>
            <a:ext cx="7924800" cy="1143000"/>
          </a:xfrm>
        </p:spPr>
        <p:txBody>
          <a:bodyPr/>
          <a:lstStyle/>
          <a:p>
            <a:r>
              <a:rPr lang="en-US" sz="3200" dirty="0" smtClean="0"/>
              <a:t>Find the slope of the line that passes through </a:t>
            </a:r>
            <a:r>
              <a:rPr lang="en-US" sz="3200" dirty="0" smtClean="0"/>
              <a:t>the points (3</a:t>
            </a:r>
            <a:r>
              <a:rPr lang="en-US" sz="3200" dirty="0" smtClean="0"/>
              <a:t>, 5) and (-1, 4).</a:t>
            </a:r>
          </a:p>
        </p:txBody>
      </p:sp>
      <p:sp>
        <p:nvSpPr>
          <p:cNvPr id="13315" name="TPAnswers"/>
          <p:cNvSpPr>
            <a:spLocks noGrp="1" noChangeArrowheads="1"/>
          </p:cNvSpPr>
          <p:nvPr>
            <p:ph type="body" idx="1"/>
            <p:custDataLst>
              <p:tags r:id="rId2"/>
            </p:custDataLst>
          </p:nvPr>
        </p:nvSpPr>
        <p:spPr>
          <a:xfrm>
            <a:off x="457200" y="2362200"/>
            <a:ext cx="4114800" cy="4114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1800" dirty="0" smtClean="0">
                <a:latin typeface="+mj-lt"/>
              </a:rPr>
              <a:t>4</a:t>
            </a:r>
          </a:p>
          <a:p>
            <a:pPr marL="609600" indent="-609600">
              <a:buFontTx/>
              <a:buAutoNum type="arabicPeriod"/>
            </a:pPr>
            <a:r>
              <a:rPr lang="en-US" sz="1800" dirty="0" smtClean="0">
                <a:latin typeface="+mj-lt"/>
              </a:rPr>
              <a:t>-4</a:t>
            </a:r>
          </a:p>
          <a:p>
            <a:pPr marL="609600" indent="-609600">
              <a:buFontTx/>
              <a:buAutoNum type="arabicPeriod"/>
            </a:pPr>
            <a:r>
              <a:rPr lang="en-US" sz="1800" dirty="0" smtClean="0">
                <a:latin typeface="+mj-lt"/>
              </a:rPr>
              <a:t>¼</a:t>
            </a:r>
          </a:p>
          <a:p>
            <a:pPr marL="609600" indent="-609600">
              <a:buFontTx/>
              <a:buAutoNum type="arabicPeriod"/>
            </a:pPr>
            <a:r>
              <a:rPr lang="en-US" sz="1800" dirty="0" smtClean="0">
                <a:latin typeface="+mj-lt"/>
              </a:rPr>
              <a:t>- ¼</a:t>
            </a:r>
          </a:p>
          <a:p>
            <a:pPr marL="609600" indent="-609600">
              <a:buFontTx/>
              <a:buAutoNum type="arabicPeriod"/>
            </a:pPr>
            <a:endParaRPr lang="en-US" sz="1800" dirty="0" smtClean="0">
              <a:latin typeface="+mj-lt"/>
            </a:endParaRPr>
          </a:p>
        </p:txBody>
      </p:sp>
      <p:sp>
        <p:nvSpPr>
          <p:cNvPr id="92272" name="CorShape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28600" y="3048000"/>
            <a:ext cx="292100" cy="292100"/>
          </a:xfrm>
          <a:prstGeom prst="rightArrow">
            <a:avLst>
              <a:gd name="adj1" fmla="val 43981"/>
              <a:gd name="adj2" fmla="val 50810"/>
            </a:avLst>
          </a:prstGeom>
          <a:gradFill rotWithShape="0">
            <a:gsLst>
              <a:gs pos="0">
                <a:srgbClr val="00FF00"/>
              </a:gs>
              <a:gs pos="100000">
                <a:srgbClr val="0080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800">
              <a:latin typeface="+mj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7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1">
                <a:gamma/>
                <a:tint val="0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686800" cy="2057400"/>
          </a:xfrm>
          <a:noFill/>
        </p:spPr>
        <p:txBody>
          <a:bodyPr lIns="90487" tIns="44450" rIns="90487" bIns="44450"/>
          <a:lstStyle/>
          <a:p>
            <a:r>
              <a:rPr lang="en-US" sz="2800" dirty="0" smtClean="0"/>
              <a:t>3) Find the slope of the line that goes through the points (-5, 3) and (2, 1).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2133600"/>
            <a:ext cx="274320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Line 7"/>
          <p:cNvSpPr>
            <a:spLocks noChangeShapeType="1"/>
          </p:cNvSpPr>
          <p:nvPr/>
        </p:nvSpPr>
        <p:spPr bwMode="auto">
          <a:xfrm>
            <a:off x="5334000" y="2438400"/>
            <a:ext cx="0" cy="3733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6096000" y="4343400"/>
            <a:ext cx="2286000" cy="1524000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800">
              <a:latin typeface="+mj-lt"/>
            </a:endParaRPr>
          </a:p>
        </p:txBody>
      </p:sp>
      <p:sp>
        <p:nvSpPr>
          <p:cNvPr id="5130" name="Rectangle 12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>
              <a:latin typeface="+mj-lt"/>
            </a:endParaRPr>
          </a:p>
        </p:txBody>
      </p:sp>
      <p:graphicFrame>
        <p:nvGraphicFramePr>
          <p:cNvPr id="13325" name="Object 13"/>
          <p:cNvGraphicFramePr>
            <a:graphicFrameLocks noChangeAspect="1"/>
          </p:cNvGraphicFramePr>
          <p:nvPr/>
        </p:nvGraphicFramePr>
        <p:xfrm>
          <a:off x="1600200" y="4267200"/>
          <a:ext cx="2808288" cy="1447800"/>
        </p:xfrm>
        <a:graphic>
          <a:graphicData uri="http://schemas.openxmlformats.org/presentationml/2006/ole">
            <p:oleObj spid="_x0000_s5122" name="Equation" r:id="rId5" imgW="812520" imgH="419040" progId="">
              <p:embed/>
            </p:oleObj>
          </a:graphicData>
        </a:graphic>
      </p:graphicFrame>
      <p:graphicFrame>
        <p:nvGraphicFramePr>
          <p:cNvPr id="13326" name="Object 14"/>
          <p:cNvGraphicFramePr>
            <a:graphicFrameLocks noChangeAspect="1"/>
          </p:cNvGraphicFramePr>
          <p:nvPr/>
        </p:nvGraphicFramePr>
        <p:xfrm>
          <a:off x="6096000" y="2257425"/>
          <a:ext cx="2333625" cy="1476375"/>
        </p:xfrm>
        <a:graphic>
          <a:graphicData uri="http://schemas.openxmlformats.org/presentationml/2006/ole">
            <p:oleObj spid="_x0000_s5123" name="Equation" r:id="rId6" imgW="622080" imgH="393480" progId="">
              <p:embed/>
            </p:oleObj>
          </a:graphicData>
        </a:graphic>
      </p:graphicFrame>
      <p:graphicFrame>
        <p:nvGraphicFramePr>
          <p:cNvPr id="13327" name="Object 15"/>
          <p:cNvGraphicFramePr>
            <a:graphicFrameLocks noChangeAspect="1"/>
          </p:cNvGraphicFramePr>
          <p:nvPr/>
        </p:nvGraphicFramePr>
        <p:xfrm>
          <a:off x="6324600" y="4343400"/>
          <a:ext cx="1905000" cy="1514475"/>
        </p:xfrm>
        <a:graphic>
          <a:graphicData uri="http://schemas.openxmlformats.org/presentationml/2006/ole">
            <p:oleObj spid="_x0000_s5124" name="Equation" r:id="rId7" imgW="495000" imgH="393480" progId="">
              <p:embed/>
            </p:oleObj>
          </a:graphicData>
        </a:graphic>
      </p:graphicFrame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  <p:bldP spid="13322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15"/>
  <p:tag name="FONTSIZE" val="32"/>
  <p:tag name="BULLETTYPE" val="ppBulletArabicPeriod"/>
  <p:tag name="ANSWERTEXT" val="4&#10;-4&#10;¼&#10;- ¼&#10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0FCAEB847D634198BC4FC80A0EF2DBA1"/>
  <p:tag name="SLIDEID" val="0FCAEB847D634198BC4FC80A0EF2DBA1"/>
  <p:tag name="SLIDEORDER" val="1"/>
  <p:tag name="SLIDETYPE" val="Q"/>
  <p:tag name="DEMOGRAPHIC" val="False"/>
  <p:tag name="SPEEDSCORING" val="False"/>
  <p:tag name="VALUES" val="Correct¤Incorrect¤Incorrect¤Incorrect"/>
  <p:tag name="QUESTIONALIAS" val="Determine the slope of the line shown."/>
  <p:tag name="ANSWERSALIAS" val="-2¤-½¤½¤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TLENGTH" val="12"/>
  <p:tag name="FONTSIZE" val="32"/>
  <p:tag name="BULLETTYPE" val="ppBulletArabicPeriod"/>
  <p:tag name="ANSWERTEXT" val="-2&#10;-½&#10;½&#10;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RSHAPE" val="True"/>
  <p:tag name="SHAPETYP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GUID" val="6D8E899C4E0347B8A5B4A166A0996AF8"/>
  <p:tag name="SLIDEID" val="6D8E899C4E0347B8A5B4A166A0996AF8"/>
  <p:tag name="SLIDEORDER" val="1"/>
  <p:tag name="SLIDETYPE" val="Q"/>
  <p:tag name="DEMOGRAPHIC" val="False"/>
  <p:tag name="SPEEDSCORING" val="False"/>
  <p:tag name="VALUES" val="Incorrect¤Incorrect¤Correct¤Incorrect"/>
  <p:tag name="QUESTIONALIAS" val="Find the slope of the line that passes through (3, 5) and (-1, 4)."/>
  <p:tag name="ANSWERSALIAS" val="4¤-4¤¼¤- ¼"/>
</p:tagLst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 (Mac OS 9):Microsoft Office 98:Templates:Blank Presentation</Template>
  <TotalTime>8006</TotalTime>
  <Words>415</Words>
  <Application>Microsoft Office PowerPoint</Application>
  <PresentationFormat>On-screen Show (4:3)</PresentationFormat>
  <Paragraphs>63</Paragraphs>
  <Slides>13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Blank Presentation</vt:lpstr>
      <vt:lpstr>Equation</vt:lpstr>
      <vt:lpstr>Slide 1</vt:lpstr>
      <vt:lpstr>Slide 2</vt:lpstr>
      <vt:lpstr>Slope can be expressed different ways:</vt:lpstr>
      <vt:lpstr>Slide 4</vt:lpstr>
      <vt:lpstr>Slide 5</vt:lpstr>
      <vt:lpstr>2) Find the slope of the line that passes through the points (-2, -2) and (4, 1).</vt:lpstr>
      <vt:lpstr>Example #1 and Example #2 are the same problem just written differently</vt:lpstr>
      <vt:lpstr>Find the slope of the line that passes through the points (3, 5) and (-1, 4).</vt:lpstr>
      <vt:lpstr>3) Find the slope of the line that goes through the points (-5, 3) and (2, 1).</vt:lpstr>
      <vt:lpstr>Determine the slope of the line shown below.</vt:lpstr>
      <vt:lpstr>Slide 11</vt:lpstr>
      <vt:lpstr>What is the slope of a horizontal line?</vt:lpstr>
      <vt:lpstr>What is the slope of a vertical line?</vt:lpstr>
    </vt:vector>
  </TitlesOfParts>
  <Company>HCPS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Finding Slope</dc:title>
  <dc:creator>Skip Tyler</dc:creator>
  <cp:lastModifiedBy>elizabeth.bryant</cp:lastModifiedBy>
  <cp:revision>42</cp:revision>
  <dcterms:created xsi:type="dcterms:W3CDTF">2001-06-21T20:53:58Z</dcterms:created>
  <dcterms:modified xsi:type="dcterms:W3CDTF">2010-06-08T11:30:35Z</dcterms:modified>
</cp:coreProperties>
</file>